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08" r:id="rId3"/>
    <p:sldId id="295" r:id="rId4"/>
    <p:sldId id="347" r:id="rId5"/>
    <p:sldId id="354" r:id="rId6"/>
    <p:sldId id="349" r:id="rId7"/>
    <p:sldId id="310" r:id="rId8"/>
    <p:sldId id="350" r:id="rId9"/>
    <p:sldId id="353" r:id="rId10"/>
    <p:sldId id="284" r:id="rId11"/>
    <p:sldId id="328" r:id="rId12"/>
    <p:sldId id="352" r:id="rId13"/>
    <p:sldId id="307" r:id="rId14"/>
  </p:sldIdLst>
  <p:sldSz cx="12192000" cy="6858000"/>
  <p:notesSz cx="6858000" cy="9144000"/>
  <p:embeddedFontLst>
    <p:embeddedFont>
      <p:font typeface="Agency FB" panose="020B0503020202020204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Mistral" panose="03090702030407020403" pitchFamily="66" charset="0"/>
      <p:regular r:id="rId23"/>
    </p:embeddedFont>
    <p:embeddedFont>
      <p:font typeface="Quattrocento Sans" panose="020B0604020202020204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5" autoAdjust="0"/>
    <p:restoredTop sz="93557" autoAdjust="0"/>
  </p:normalViewPr>
  <p:slideViewPr>
    <p:cSldViewPr snapToGrid="0">
      <p:cViewPr>
        <p:scale>
          <a:sx n="66" d="100"/>
          <a:sy n="66" d="100"/>
        </p:scale>
        <p:origin x="690" y="10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76-4306-9097-3E690F11D2CA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6-4306-9097-3E690F11D2CA}"/>
              </c:ext>
            </c:extLst>
          </c:dPt>
          <c:dLbls>
            <c:dLbl>
              <c:idx val="0"/>
              <c:layout>
                <c:manualLayout>
                  <c:x val="-0.21808691657465901"/>
                  <c:y val="-0.10183463899174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76-4306-9097-3E690F11D2C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76-4306-9097-3E690F11D2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7df0a98-1066-461f-bdc1-2506c0a51763}"/>
      </c:ext>
    </c:extLst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#1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#1" qsCatId="simple" csTypeId="urn:microsoft.com/office/officeart/2005/8/colors/colorful4#1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Incremento de la de manda de alimentos</a:t>
          </a: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Agricultura intensive y extensiva</a:t>
          </a: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 custT="1"/>
      <dgm:spPr>
        <a:effectLst>
          <a:glow rad="127000">
            <a:schemeClr val="bg1"/>
          </a:glow>
        </a:effectLst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demanda de agua</a:t>
          </a: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degradación del suelo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Baja productividad</a:t>
          </a: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ScaleX="120505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 custScaleX="124179" custRadScaleRad="100329" custRadScaleInc="-14077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 bwMode="white">
        <a:xfrm>
          <a:off x="3863862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Incremento de la de manda de alimentos</a:t>
          </a:r>
        </a:p>
      </dsp:txBody>
      <dsp:txXfrm>
        <a:off x="3863862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 bwMode="white">
        <a:xfrm>
          <a:off x="4706256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Agricultura intensive y extensiva</a:t>
          </a:r>
        </a:p>
      </dsp:txBody>
      <dsp:txXfrm>
        <a:off x="4706256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582923" y="3756"/>
          <a:ext cx="5226849" cy="5226849"/>
        </a:xfrm>
        <a:prstGeom prst="circularArrow">
          <a:avLst>
            <a:gd name="adj1" fmla="val 5201"/>
            <a:gd name="adj2" fmla="val 335988"/>
            <a:gd name="adj3" fmla="val 3665240"/>
            <a:gd name="adj4" fmla="val 2249916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 bwMode="white">
        <a:xfrm>
          <a:off x="2434047" y="4236986"/>
          <a:ext cx="1680014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demanda de agua</a:t>
          </a:r>
        </a:p>
      </dsp:txBody>
      <dsp:txXfrm>
        <a:off x="2434047" y="4236986"/>
        <a:ext cx="1680014" cy="1394144"/>
      </dsp:txXfrm>
    </dsp:sp>
    <dsp:sp modelId="{C89009E6-5142-4F6F-9D69-B5E6C9A3D50B}">
      <dsp:nvSpPr>
        <dsp:cNvPr id="0" name=""/>
        <dsp:cNvSpPr/>
      </dsp:nvSpPr>
      <dsp:spPr>
        <a:xfrm>
          <a:off x="571412" y="-1472"/>
          <a:ext cx="5226849" cy="5226849"/>
        </a:xfrm>
        <a:prstGeom prst="circularArrow">
          <a:avLst>
            <a:gd name="adj1" fmla="val 5201"/>
            <a:gd name="adj2" fmla="val 335988"/>
            <a:gd name="adj3" fmla="val 7950596"/>
            <a:gd name="adj4" fmla="val 6533457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 bwMode="white">
        <a:xfrm>
          <a:off x="165837" y="2766159"/>
          <a:ext cx="173123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degradación del suelo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65837" y="2766159"/>
        <a:ext cx="1731234" cy="1394144"/>
      </dsp:txXfrm>
    </dsp:sp>
    <dsp:sp modelId="{97D02272-EEB0-4F57-9066-CE38212FA212}">
      <dsp:nvSpPr>
        <dsp:cNvPr id="0" name=""/>
        <dsp:cNvSpPr/>
      </dsp:nvSpPr>
      <dsp:spPr>
        <a:xfrm>
          <a:off x="577572" y="13354"/>
          <a:ext cx="5226849" cy="5226849"/>
        </a:xfrm>
        <a:prstGeom prst="circularArrow">
          <a:avLst>
            <a:gd name="adj1" fmla="val 5201"/>
            <a:gd name="adj2" fmla="val 335988"/>
            <a:gd name="adj3" fmla="val 12317571"/>
            <a:gd name="adj4" fmla="val 10593247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 bwMode="white">
        <a:xfrm>
          <a:off x="1137818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Baja productividad</a:t>
          </a:r>
        </a:p>
      </dsp:txBody>
      <dsp:txXfrm>
        <a:off x="1137818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8"/>
          <a:srcRect t="23056"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84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microsoft.com/office/2007/relationships/hdphoto" Target="../media/hdphoto9.wdp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13" Type="http://schemas.openxmlformats.org/officeDocument/2006/relationships/image" Target="../media/image98.png"/><Relationship Id="rId18" Type="http://schemas.openxmlformats.org/officeDocument/2006/relationships/image" Target="../media/image114.pn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12" Type="http://schemas.microsoft.com/office/2007/relationships/hdphoto" Target="../media/hdphoto10.wdp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6" Type="http://schemas.microsoft.com/office/2007/relationships/hdphoto" Target="../media/hdphoto12.wdp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11" Type="http://schemas.openxmlformats.org/officeDocument/2006/relationships/image" Target="../media/image97.png"/><Relationship Id="rId5" Type="http://schemas.openxmlformats.org/officeDocument/2006/relationships/image" Target="../media/image91.jpeg"/><Relationship Id="rId15" Type="http://schemas.openxmlformats.org/officeDocument/2006/relationships/image" Target="../media/image99.png"/><Relationship Id="rId10" Type="http://schemas.openxmlformats.org/officeDocument/2006/relationships/image" Target="../media/image96.jpeg"/><Relationship Id="rId19" Type="http://schemas.openxmlformats.org/officeDocument/2006/relationships/image" Target="../media/image101.png"/><Relationship Id="rId4" Type="http://schemas.openxmlformats.org/officeDocument/2006/relationships/image" Target="../media/image90.jpeg"/><Relationship Id="rId9" Type="http://schemas.openxmlformats.org/officeDocument/2006/relationships/image" Target="../media/image95.jpeg"/><Relationship Id="rId1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microsoft.com/office/2007/relationships/hdphoto" Target="../media/hdphoto17.wdp"/><Relationship Id="rId3" Type="http://schemas.openxmlformats.org/officeDocument/2006/relationships/image" Target="../media/image103.png"/><Relationship Id="rId7" Type="http://schemas.microsoft.com/office/2007/relationships/hdphoto" Target="../media/hdphoto14.wdp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13.xml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openxmlformats.org/officeDocument/2006/relationships/image" Target="../media/image110.png"/><Relationship Id="rId10" Type="http://schemas.openxmlformats.org/officeDocument/2006/relationships/image" Target="../media/image107.png"/><Relationship Id="rId4" Type="http://schemas.openxmlformats.org/officeDocument/2006/relationships/image" Target="../media/image104.png"/><Relationship Id="rId9" Type="http://schemas.microsoft.com/office/2007/relationships/hdphoto" Target="../media/hdphoto15.wdp"/><Relationship Id="rId1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15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sv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17.png"/><Relationship Id="rId10" Type="http://schemas.openxmlformats.org/officeDocument/2006/relationships/image" Target="../media/image36.svg"/><Relationship Id="rId19" Type="http://schemas.openxmlformats.org/officeDocument/2006/relationships/image" Target="../media/image18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7.png"/><Relationship Id="rId3" Type="http://schemas.openxmlformats.org/officeDocument/2006/relationships/image" Target="../media/image53.jpeg"/><Relationship Id="rId21" Type="http://schemas.openxmlformats.org/officeDocument/2006/relationships/image" Target="../media/image69.svg"/><Relationship Id="rId7" Type="http://schemas.openxmlformats.org/officeDocument/2006/relationships/image" Target="../media/image58.png"/><Relationship Id="rId12" Type="http://schemas.openxmlformats.org/officeDocument/2006/relationships/image" Target="../media/image63.jpeg"/><Relationship Id="rId17" Type="http://schemas.microsoft.com/office/2007/relationships/hdphoto" Target="../media/hdphoto5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jpeg"/><Relationship Id="rId23" Type="http://schemas.openxmlformats.org/officeDocument/2006/relationships/image" Target="../media/image71.png"/><Relationship Id="rId10" Type="http://schemas.openxmlformats.org/officeDocument/2006/relationships/image" Target="../media/image61.png"/><Relationship Id="rId19" Type="http://schemas.microsoft.com/office/2007/relationships/hdphoto" Target="../media/hdphoto6.wdp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svg"/><Relationship Id="rId22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chart" Target="../charts/chart1.xml"/><Relationship Id="rId7" Type="http://schemas.openxmlformats.org/officeDocument/2006/relationships/image" Target="../media/image75.pn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/>
          <a:srcRect t="22806"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31486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009403" y="2455420"/>
            <a:ext cx="1029296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spc="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Sustentabilidad</a:t>
            </a:r>
            <a:r>
              <a:rPr lang="en-US" sz="3200" b="1" i="1" u="none" strike="noStrike" cap="none" spc="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y   </a:t>
            </a:r>
            <a:r>
              <a:rPr lang="en-US" sz="3200" b="1" i="1" u="none" strike="noStrike" cap="none" spc="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Eficiencia</a:t>
            </a:r>
            <a:r>
              <a:rPr lang="en-US" sz="3200" b="1" i="1" u="none" strike="noStrike" cap="none" spc="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  </a:t>
            </a:r>
            <a:r>
              <a:rPr lang="en-US" sz="3200" b="1" i="1" u="none" strike="noStrike" cap="none" spc="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Agrícola</a:t>
            </a:r>
            <a:endParaRPr sz="1200" b="1" spc="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Modelo de negocio</a:t>
              </a:r>
              <a:b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ES_tradnl" sz="2800" i="1">
                  <a:solidFill>
                    <a:srgbClr val="115E21"/>
                  </a:solidFill>
                  <a:latin typeface="Agency FB" panose="020B0503020202020204" pitchFamily="34" charset="0"/>
                </a:rPr>
                <a:t>MONETIZACIÓN</a:t>
              </a:r>
              <a:endParaRPr lang="es-ES_tradnl" sz="280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8" name="Rectángulo redondeado 7"/>
          <p:cNvSpPr/>
          <p:nvPr/>
        </p:nvSpPr>
        <p:spPr>
          <a:xfrm>
            <a:off x="4237726" y="1069225"/>
            <a:ext cx="3719338" cy="1122549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32" name="Picture 8" descr="Ilustración de personaje masculino sonriente, tractor agrícola agricultor, agricultor de dibujos animados, niño, sombrero, vaquero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7" b="99756" l="10000" r="90000">
                        <a14:foregroundMark x1="46757" y1="6829" x2="46757" y2="6829"/>
                        <a14:foregroundMark x1="54865" y1="9024" x2="54865" y2="9024"/>
                        <a14:foregroundMark x1="52162" y1="6341" x2="52162" y2="6341"/>
                        <a14:foregroundMark x1="44865" y1="2927" x2="44865" y2="2927"/>
                        <a14:foregroundMark x1="50000" y1="35854" x2="50000" y2="35854"/>
                        <a14:foregroundMark x1="51081" y1="34634" x2="51081" y2="34634"/>
                        <a14:foregroundMark x1="45676" y1="34878" x2="45676" y2="34878"/>
                        <a14:foregroundMark x1="54324" y1="34634" x2="54324" y2="34634"/>
                        <a14:foregroundMark x1="58919" y1="91463" x2="58919" y2="91463"/>
                        <a14:foregroundMark x1="61351" y1="95366" x2="61351" y2="95366"/>
                        <a14:foregroundMark x1="61081" y1="91951" x2="61081" y2="91951"/>
                        <a14:foregroundMark x1="61081" y1="89268" x2="61081" y2="89268"/>
                        <a14:foregroundMark x1="45676" y1="96829" x2="45676" y2="96829"/>
                        <a14:foregroundMark x1="65405" y1="98780" x2="65405" y2="98780"/>
                        <a14:foregroundMark x1="40000" y1="99756" x2="40000" y2="99756"/>
                        <a14:foregroundMark x1="42703" y1="89268" x2="42703" y2="89268"/>
                        <a14:foregroundMark x1="42432" y1="88049" x2="42432" y2="8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2" y="2726633"/>
            <a:ext cx="2462904" cy="2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bujos Animados De Vendedor Vectores, Ilustraciones y Gráficos - 123R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00" b="86000" l="29556" r="70000">
                        <a14:foregroundMark x1="53333" y1="18667" x2="53333" y2="18667"/>
                        <a14:foregroundMark x1="55111" y1="14444" x2="55111" y2="14444"/>
                        <a14:foregroundMark x1="39556" y1="19333" x2="39556" y2="19333"/>
                        <a14:foregroundMark x1="40000" y1="16889" x2="40000" y2="16889"/>
                        <a14:foregroundMark x1="29556" y1="70000" x2="29556" y2="70000"/>
                        <a14:foregroundMark x1="68889" y1="33778" x2="68889" y2="33778"/>
                        <a14:foregroundMark x1="48444" y1="43333" x2="48444" y2="43333"/>
                        <a14:foregroundMark x1="47556" y1="41778" x2="47556" y2="41778"/>
                        <a14:foregroundMark x1="48667" y1="43333" x2="48667" y2="43333"/>
                        <a14:foregroundMark x1="53111" y1="41778" x2="53111" y2="41778"/>
                        <a14:foregroundMark x1="47111" y1="83778" x2="47111" y2="83778"/>
                        <a14:foregroundMark x1="59333" y1="86000" x2="59333" y2="86000"/>
                        <a14:foregroundMark x1="48889" y1="42444" x2="48889" y2="4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34" t="9314" r="24916" b="9314"/>
          <a:stretch>
            <a:fillRect/>
          </a:stretch>
        </p:blipFill>
        <p:spPr bwMode="auto">
          <a:xfrm flipH="1">
            <a:off x="9918687" y="2655193"/>
            <a:ext cx="1746553" cy="294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/>
          <p:cNvSpPr txBox="1"/>
          <p:nvPr/>
        </p:nvSpPr>
        <p:spPr>
          <a:xfrm>
            <a:off x="2078320" y="2967830"/>
            <a:ext cx="36022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Venta de equipos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Venta de sensores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Suscripción anual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Consultorias y Cursos</a:t>
            </a:r>
          </a:p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77"/>
              </a:rPr>
              <a:t>← Retorno de lnversión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886578" y="2967829"/>
            <a:ext cx="3332152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Concesiones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Programas de Government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Comunidades de productores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2613980" y="5572747"/>
            <a:ext cx="820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420995" algn="l"/>
              </a:tabLst>
            </a:pP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B2C 	B2B </a:t>
            </a:r>
            <a:r>
              <a:rPr lang="es-MX" sz="2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&amp;</a:t>
            </a: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 B2G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3091" y="1148869"/>
            <a:ext cx="3425817" cy="9632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DB5C14B-4A7F-4188-B1CD-FB33A24FD0B1}"/>
              </a:ext>
            </a:extLst>
          </p:cNvPr>
          <p:cNvSpPr txBox="1"/>
          <p:nvPr/>
        </p:nvSpPr>
        <p:spPr>
          <a:xfrm>
            <a:off x="5960417" y="3652305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 en la productividad</a:t>
              </a:r>
              <a:br>
                <a:rPr lang="es-ES_tradnl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ES_tradnl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ES_tradnl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4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1523765" y="1186475"/>
            <a:ext cx="8889222" cy="5186168"/>
            <a:chOff x="1523765" y="1186475"/>
            <a:chExt cx="8889222" cy="5186168"/>
          </a:xfrm>
        </p:grpSpPr>
        <p:grpSp>
          <p:nvGrpSpPr>
            <p:cNvPr id="52" name="Grupo 51"/>
            <p:cNvGrpSpPr/>
            <p:nvPr/>
          </p:nvGrpSpPr>
          <p:grpSpPr>
            <a:xfrm>
              <a:off x="1523765" y="1186475"/>
              <a:ext cx="8889222" cy="5186168"/>
              <a:chOff x="2354608" y="444500"/>
              <a:chExt cx="11754784" cy="6858000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3"/>
              <a:srcRect b="10622"/>
              <a:stretch>
                <a:fillRect/>
              </a:stretch>
            </p:blipFill>
            <p:spPr>
              <a:xfrm>
                <a:off x="2354608" y="444500"/>
                <a:ext cx="11754784" cy="6858000"/>
              </a:xfrm>
              <a:prstGeom prst="rect">
                <a:avLst/>
              </a:prstGeom>
              <a:ln>
                <a:solidFill>
                  <a:srgbClr val="4A8522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96115" y="16454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1951" y="447403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7511" y="208411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6639" y="235111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3603" y="8483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3223" y="1115335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2843" y="1342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48" y="154625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5471" y="808708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9475" y="611754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949" y="355090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7947" y="52931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7275" y="4117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642" y="4036577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53614" y="470266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0616" y="505502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2340" y="5375998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11804" y="437154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71313" y="634603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15765" y="62728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5" name="Imagen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4541" y="646709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431767" y="17988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7" name="Imagen 46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08609" y="172216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64765" y="89490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955592" y="73898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72611" y="4058961"/>
                <a:ext cx="534004" cy="534004"/>
              </a:xfrm>
              <a:prstGeom prst="rect">
                <a:avLst/>
              </a:prstGeom>
            </p:spPr>
          </p:pic>
        </p:grpSp>
        <p:sp>
          <p:nvSpPr>
            <p:cNvPr id="5" name="Rectángulo 4"/>
            <p:cNvSpPr/>
            <p:nvPr/>
          </p:nvSpPr>
          <p:spPr>
            <a:xfrm>
              <a:off x="2669957" y="5356166"/>
              <a:ext cx="1237138" cy="69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" name="Grupo 9"/>
            <p:cNvGrpSpPr/>
            <p:nvPr/>
          </p:nvGrpSpPr>
          <p:grpSpPr>
            <a:xfrm>
              <a:off x="1690438" y="5423162"/>
              <a:ext cx="1415670" cy="745441"/>
              <a:chOff x="1883181" y="4888863"/>
              <a:chExt cx="2143430" cy="1128653"/>
            </a:xfrm>
          </p:grpSpPr>
          <p:pic>
            <p:nvPicPr>
              <p:cNvPr id="1026" name="Picture 2" descr="Fideicomisos Instituidos en Relación con la Agricultura ...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31" t="35331" r="28473" b="37320"/>
              <a:stretch>
                <a:fillRect/>
              </a:stretch>
            </p:blipFill>
            <p:spPr bwMode="auto">
              <a:xfrm>
                <a:off x="1883181" y="5410391"/>
                <a:ext cx="1891075" cy="60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CuadroTexto 7"/>
              <p:cNvSpPr txBox="1"/>
              <p:nvPr/>
            </p:nvSpPr>
            <p:spPr>
              <a:xfrm>
                <a:off x="1893543" y="4888863"/>
                <a:ext cx="2133068" cy="605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2000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Potenciado por</a:t>
                </a:r>
              </a:p>
            </p:txBody>
          </p:sp>
        </p:grpSp>
        <p:sp>
          <p:nvSpPr>
            <p:cNvPr id="11" name="Rectángulo 10"/>
            <p:cNvSpPr/>
            <p:nvPr/>
          </p:nvSpPr>
          <p:spPr>
            <a:xfrm>
              <a:off x="7576934" y="3714910"/>
              <a:ext cx="1724229" cy="249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30" name="Grupo 29"/>
          <p:cNvGrpSpPr/>
          <p:nvPr/>
        </p:nvGrpSpPr>
        <p:grpSpPr>
          <a:xfrm>
            <a:off x="616590" y="1370482"/>
            <a:ext cx="6370833" cy="5284062"/>
            <a:chOff x="616590" y="1370482"/>
            <a:chExt cx="6370833" cy="5284062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4731168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764571" y="1439018"/>
              <a:ext cx="1512184" cy="1533824"/>
              <a:chOff x="9971" y="1665"/>
              <a:chExt cx="2976" cy="3475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2976" cy="3475"/>
                <a:chOff x="754" y="4464"/>
                <a:chExt cx="1522" cy="3475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496"/>
                  <a:ext cx="1522" cy="125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5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AHORRO FERTILIZANTES</a:t>
                  </a:r>
                  <a:endParaRPr lang="es-MX" sz="15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534" y="2006"/>
                <a:ext cx="1752" cy="17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sym typeface="Quattrocento Sans" panose="020B0502050000020003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7" name="Google Shape;70;p2"/>
            <p:cNvSpPr txBox="1"/>
            <p:nvPr/>
          </p:nvSpPr>
          <p:spPr>
            <a:xfrm>
              <a:off x="2503270" y="4269776"/>
              <a:ext cx="3509623" cy="58473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Ahorro de agua</a:t>
              </a:r>
              <a:endParaRPr lang="es-MX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7" name="Grupo 36"/>
            <p:cNvGrpSpPr/>
            <p:nvPr/>
          </p:nvGrpSpPr>
          <p:grpSpPr>
            <a:xfrm>
              <a:off x="5407301" y="1432065"/>
              <a:ext cx="1512313" cy="1533824"/>
              <a:chOff x="5707113" y="1410485"/>
              <a:chExt cx="1512313" cy="1533824"/>
            </a:xfrm>
          </p:grpSpPr>
          <p:grpSp>
            <p:nvGrpSpPr>
              <p:cNvPr id="32" name="Google Shape;306;p14"/>
              <p:cNvGrpSpPr/>
              <p:nvPr/>
            </p:nvGrpSpPr>
            <p:grpSpPr>
              <a:xfrm>
                <a:off x="5707113" y="1410485"/>
                <a:ext cx="1512313" cy="1533824"/>
                <a:chOff x="754" y="4464"/>
                <a:chExt cx="1522" cy="3475"/>
              </a:xfrm>
            </p:grpSpPr>
            <p:sp>
              <p:nvSpPr>
                <p:cNvPr id="34" name="Google Shape;307;p14"/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" name="Google Shape;308;p14"/>
                <p:cNvSpPr txBox="1"/>
                <p:nvPr/>
              </p:nvSpPr>
              <p:spPr>
                <a:xfrm>
                  <a:off x="754" y="6496"/>
                  <a:ext cx="1522" cy="13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PRODUCCIO-NES LIMPIAS</a:t>
                  </a:r>
                  <a:endParaRPr lang="es-MX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6" name="Google Shape;112;p5"/>
              <p:cNvPicPr preferRelativeResize="0"/>
              <p:nvPr/>
            </p:nvPicPr>
            <p:blipFill rotWithShape="1">
              <a:blip r:embed="rId17">
                <a:biLevel thresh="25000"/>
              </a:blip>
              <a:srcRect/>
              <a:stretch>
                <a:fillRect/>
              </a:stretch>
            </p:blipFill>
            <p:spPr>
              <a:xfrm>
                <a:off x="6124818" y="1618246"/>
                <a:ext cx="672741" cy="67274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Google Shape;70;p2"/>
                <p:cNvSpPr txBox="1"/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s-MX" sz="96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Quattrocento Sans" panose="020B0502050000020003"/>
                          <a:sym typeface="Quattrocento Sans" panose="020B0502050000020003"/>
                        </a:rPr>
                        <m:t>≈</m:t>
                      </m:r>
                    </m:oMath>
                  </a14:m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9 Bm</a:t>
                  </a:r>
                  <a:r>
                    <a:rPr lang="es-MX" sz="8000" b="1" baseline="30000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3</a:t>
                  </a:r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/año</a:t>
                  </a:r>
                  <a:endParaRPr lang="es-MX" sz="24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</mc:Choice>
          <mc:Fallback xmlns="">
            <p:sp>
              <p:nvSpPr>
                <p:cNvPr id="24" name="Google Shape;70;p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blipFill rotWithShape="1">
                  <a:blip r:embed="rId18"/>
                </a:blip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s-MX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Gráfico 27" descr="Users contorno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6179" y="4705843"/>
              <a:ext cx="1809255" cy="1948701"/>
            </a:xfrm>
            <a:prstGeom prst="rect">
              <a:avLst/>
            </a:prstGeom>
          </p:spPr>
        </p:pic>
        <p:sp>
          <p:nvSpPr>
            <p:cNvPr id="29" name="Google Shape;70;p2"/>
            <p:cNvSpPr txBox="1"/>
            <p:nvPr/>
          </p:nvSpPr>
          <p:spPr>
            <a:xfrm>
              <a:off x="2374884" y="4926160"/>
              <a:ext cx="4612539" cy="15080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8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+ 6 meses de agua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129’000’000 personas</a:t>
              </a:r>
            </a:p>
          </p:txBody>
        </p:sp>
      </p:grpSp>
      <p:grpSp>
        <p:nvGrpSpPr>
          <p:cNvPr id="4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 en la productividad</a:t>
              </a:r>
              <a:br>
                <a:rPr lang="es-ES_tradnl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ES_tradnl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ES_tradnl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2996" y="1272890"/>
            <a:ext cx="3036071" cy="303607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9690" y="1"/>
            <a:ext cx="4146165" cy="11658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36581" y="611704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/>
            <p:cNvGraphicFramePr/>
            <p:nvPr/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3" name="Grupo 2"/>
          <p:cNvGrpSpPr/>
          <p:nvPr/>
        </p:nvGrpSpPr>
        <p:grpSpPr>
          <a:xfrm>
            <a:off x="7165804" y="677417"/>
            <a:ext cx="4431581" cy="3365813"/>
            <a:chOff x="7165804" y="677417"/>
            <a:chExt cx="4431581" cy="3365813"/>
          </a:xfrm>
        </p:grpSpPr>
        <p:sp>
          <p:nvSpPr>
            <p:cNvPr id="17" name="Google Shape;70;p2"/>
            <p:cNvSpPr txBox="1"/>
            <p:nvPr/>
          </p:nvSpPr>
          <p:spPr>
            <a:xfrm>
              <a:off x="8729970" y="2098902"/>
              <a:ext cx="2698865" cy="15696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/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294899" y="2398870"/>
              <a:ext cx="1430757" cy="14948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/>
            <p:cNvSpPr txBox="1"/>
            <p:nvPr/>
          </p:nvSpPr>
          <p:spPr>
            <a:xfrm>
              <a:off x="8587860" y="3273829"/>
              <a:ext cx="3009525" cy="76940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se desperdicia</a:t>
              </a:r>
            </a:p>
          </p:txBody>
        </p:sp>
        <p:sp>
          <p:nvSpPr>
            <p:cNvPr id="20" name="Google Shape;70;p2"/>
            <p:cNvSpPr txBox="1"/>
            <p:nvPr/>
          </p:nvSpPr>
          <p:spPr>
            <a:xfrm>
              <a:off x="7165804" y="677417"/>
              <a:ext cx="4431581" cy="1138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La agricultura consume un </a:t>
              </a:r>
              <a:r>
                <a:rPr lang="es-MX" sz="3600" b="1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80%</a:t>
              </a: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 del agua potable, pero más del</a:t>
              </a:r>
              <a:endParaRPr lang="es-MX" sz="1800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" name="Google Shape;70;p2"/>
          <p:cNvSpPr txBox="1"/>
          <p:nvPr/>
        </p:nvSpPr>
        <p:spPr>
          <a:xfrm>
            <a:off x="5931954" y="4553811"/>
            <a:ext cx="6260046" cy="15696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14.6 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Bm</a:t>
            </a:r>
            <a:r>
              <a:rPr lang="es-MX" sz="8000" b="1" baseline="30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3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/año</a:t>
            </a:r>
            <a:endParaRPr lang="es-MX" sz="2400" dirty="0">
              <a:solidFill>
                <a:srgbClr val="C00000"/>
              </a:solidFill>
              <a:latin typeface="Agency FB" panose="020B0503020202020204" pitchFamily="34" charset="0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140599" y="423969"/>
            <a:ext cx="9910801" cy="2895519"/>
            <a:chOff x="1140599" y="509697"/>
            <a:chExt cx="9910801" cy="2895519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42934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ES_tradnl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	creemos que es posible producir más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ES_tradnl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simple,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ES_tradnl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los sistemas de riego desde la palma de la mano.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3594" y="509697"/>
              <a:ext cx="2999492" cy="798645"/>
            </a:xfrm>
            <a:prstGeom prst="rect">
              <a:avLst/>
            </a:prstGeom>
          </p:spPr>
        </p:pic>
      </p:grp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34370"/>
          <a:stretch>
            <a:fillRect/>
          </a:stretch>
        </p:blipFill>
        <p:spPr>
          <a:xfrm flipH="1">
            <a:off x="5100638" y="3001463"/>
            <a:ext cx="7198540" cy="3654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/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MODULAR TECHNOLOGICAL SOLUTION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/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1" name="Imagen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263" y="4974820"/>
            <a:ext cx="5056259" cy="1421701"/>
          </a:xfrm>
          <a:prstGeom prst="rect">
            <a:avLst/>
          </a:prstGeom>
        </p:spPr>
      </p:pic>
      <p:grpSp>
        <p:nvGrpSpPr>
          <p:cNvPr id="50" name="Grupo 49">
            <a:extLst>
              <a:ext uri="{FF2B5EF4-FFF2-40B4-BE49-F238E27FC236}">
                <a16:creationId xmlns:a16="http://schemas.microsoft.com/office/drawing/2014/main" id="{9FB1CA96-28DB-47DA-A728-1CC9E69D6200}"/>
              </a:ext>
            </a:extLst>
          </p:cNvPr>
          <p:cNvGrpSpPr/>
          <p:nvPr/>
        </p:nvGrpSpPr>
        <p:grpSpPr>
          <a:xfrm>
            <a:off x="188233" y="958174"/>
            <a:ext cx="11846600" cy="4073006"/>
            <a:chOff x="188233" y="958174"/>
            <a:chExt cx="11846600" cy="4073006"/>
          </a:xfrm>
        </p:grpSpPr>
        <p:grpSp>
          <p:nvGrpSpPr>
            <p:cNvPr id="49" name="Grupo 48"/>
            <p:cNvGrpSpPr/>
            <p:nvPr/>
          </p:nvGrpSpPr>
          <p:grpSpPr>
            <a:xfrm>
              <a:off x="188233" y="958174"/>
              <a:ext cx="11846600" cy="4073006"/>
              <a:chOff x="188233" y="958174"/>
              <a:chExt cx="11846600" cy="4073006"/>
            </a:xfrm>
          </p:grpSpPr>
          <p:grpSp>
            <p:nvGrpSpPr>
              <p:cNvPr id="55" name="Grupo 54"/>
              <p:cNvGrpSpPr/>
              <p:nvPr/>
            </p:nvGrpSpPr>
            <p:grpSpPr>
              <a:xfrm>
                <a:off x="188233" y="1554288"/>
                <a:ext cx="11846600" cy="3476892"/>
                <a:chOff x="345400" y="1125658"/>
                <a:chExt cx="11846600" cy="3476892"/>
              </a:xfrm>
            </p:grpSpPr>
            <p:grpSp>
              <p:nvGrpSpPr>
                <p:cNvPr id="26" name="Grupo 25"/>
                <p:cNvGrpSpPr/>
                <p:nvPr/>
              </p:nvGrpSpPr>
              <p:grpSpPr>
                <a:xfrm>
                  <a:off x="345400" y="3455926"/>
                  <a:ext cx="11846600" cy="659661"/>
                  <a:chOff x="236950" y="4478858"/>
                  <a:chExt cx="11846600" cy="659661"/>
                </a:xfrm>
                <a:gradFill flip="none" rotWithShape="1">
                  <a:gsLst>
                    <a:gs pos="0">
                      <a:srgbClr val="00B050">
                        <a:tint val="66000"/>
                        <a:satMod val="160000"/>
                      </a:srgbClr>
                    </a:gs>
                    <a:gs pos="50000">
                      <a:srgbClr val="00B050">
                        <a:tint val="44500"/>
                        <a:satMod val="160000"/>
                      </a:srgbClr>
                    </a:gs>
                    <a:gs pos="100000">
                      <a:srgbClr val="00B050">
                        <a:tint val="23500"/>
                        <a:satMod val="160000"/>
                      </a:srgbClr>
                    </a:gs>
                  </a:gsLst>
                  <a:lin ang="10800000" scaled="1"/>
                  <a:tileRect/>
                </a:gradFill>
              </p:grpSpPr>
              <p:sp>
                <p:nvSpPr>
                  <p:cNvPr id="14" name="Cheurón 13"/>
                  <p:cNvSpPr/>
                  <p:nvPr/>
                </p:nvSpPr>
                <p:spPr>
                  <a:xfrm>
                    <a:off x="236950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Cheurón 15"/>
                  <p:cNvSpPr/>
                  <p:nvPr/>
                </p:nvSpPr>
                <p:spPr>
                  <a:xfrm>
                    <a:off x="2559076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Cheurón 16"/>
                  <p:cNvSpPr/>
                  <p:nvPr/>
                </p:nvSpPr>
                <p:spPr>
                  <a:xfrm>
                    <a:off x="4881202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Cheurón 23"/>
                  <p:cNvSpPr/>
                  <p:nvPr/>
                </p:nvSpPr>
                <p:spPr>
                  <a:xfrm>
                    <a:off x="7203328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Cheurón 24"/>
                  <p:cNvSpPr/>
                  <p:nvPr/>
                </p:nvSpPr>
                <p:spPr>
                  <a:xfrm>
                    <a:off x="9525455" y="4478858"/>
                    <a:ext cx="2558095" cy="659661"/>
                  </a:xfrm>
                  <a:prstGeom prst="chevr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" name="Grupo 4"/>
                <p:cNvGrpSpPr/>
                <p:nvPr/>
              </p:nvGrpSpPr>
              <p:grpSpPr>
                <a:xfrm rot="970975">
                  <a:off x="7901203" y="3086638"/>
                  <a:ext cx="1262439" cy="1208898"/>
                  <a:chOff x="1616731" y="1472725"/>
                  <a:chExt cx="4950705" cy="4740744"/>
                </a:xfrm>
              </p:grpSpPr>
              <p:pic>
                <p:nvPicPr>
                  <p:cNvPr id="7" name="Imagen 6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907819">
                    <a:off x="4298988" y="1598950"/>
                    <a:ext cx="2268448" cy="4612295"/>
                  </a:xfrm>
                  <a:prstGeom prst="rect">
                    <a:avLst/>
                  </a:prstGeom>
                </p:spPr>
              </p:pic>
              <p:pic>
                <p:nvPicPr>
                  <p:cNvPr id="8" name="Imagen 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998055" y="1472725"/>
                    <a:ext cx="2213138" cy="4621499"/>
                  </a:xfrm>
                  <a:prstGeom prst="rect">
                    <a:avLst/>
                  </a:prstGeom>
                </p:spPr>
              </p:pic>
              <p:pic>
                <p:nvPicPr>
                  <p:cNvPr id="9" name="Imagen 8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rot="20619050">
                    <a:off x="1616731" y="1603777"/>
                    <a:ext cx="2231914" cy="4609692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grpSp>
              <p:nvGrpSpPr>
                <p:cNvPr id="11" name="Grupo 10"/>
                <p:cNvGrpSpPr/>
                <p:nvPr/>
              </p:nvGrpSpPr>
              <p:grpSpPr>
                <a:xfrm>
                  <a:off x="5452223" y="2755019"/>
                  <a:ext cx="1629423" cy="1807446"/>
                  <a:chOff x="784347" y="1465766"/>
                  <a:chExt cx="2253384" cy="2499579"/>
                </a:xfrm>
              </p:grpSpPr>
              <p:grpSp>
                <p:nvGrpSpPr>
                  <p:cNvPr id="4" name="Grupo 3"/>
                  <p:cNvGrpSpPr/>
                  <p:nvPr/>
                </p:nvGrpSpPr>
                <p:grpSpPr>
                  <a:xfrm>
                    <a:off x="784347" y="1465766"/>
                    <a:ext cx="2253384" cy="2499579"/>
                    <a:chOff x="259793" y="828412"/>
                    <a:chExt cx="5260163" cy="5834865"/>
                  </a:xfrm>
                </p:grpSpPr>
                <p:pic>
                  <p:nvPicPr>
                    <p:cNvPr id="6" name="Imagen 5"/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screen"/>
                    <a:srcRect t="51614" r="49213"/>
                    <a:stretch>
                      <a:fillRect/>
                    </a:stretch>
                  </p:blipFill>
                  <p:spPr>
                    <a:xfrm>
                      <a:off x="259793" y="4435679"/>
                      <a:ext cx="5260163" cy="22275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" name="Imagen 2"/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screen"/>
                    <a:srcRect l="50633" t="12412" r="7503" b="9100"/>
                    <a:stretch>
                      <a:fillRect/>
                    </a:stretch>
                  </p:blipFill>
                  <p:spPr>
                    <a:xfrm>
                      <a:off x="957348" y="828412"/>
                      <a:ext cx="4328719" cy="360726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" name="Imagen 1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5539" t="19415" r="20866" b="25042"/>
                  <a:stretch>
                    <a:fillRect/>
                  </a:stretch>
                </p:blipFill>
                <p:spPr>
                  <a:xfrm rot="20582757">
                    <a:off x="861807" y="2986590"/>
                    <a:ext cx="748361" cy="64280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grpSp>
              <p:nvGrpSpPr>
                <p:cNvPr id="23" name="Grupo 22"/>
                <p:cNvGrpSpPr/>
                <p:nvPr/>
              </p:nvGrpSpPr>
              <p:grpSpPr>
                <a:xfrm>
                  <a:off x="3307150" y="3180940"/>
                  <a:ext cx="1301392" cy="1190403"/>
                  <a:chOff x="1472390" y="2158244"/>
                  <a:chExt cx="1592704" cy="1456873"/>
                </a:xfrm>
              </p:grpSpPr>
              <p:pic>
                <p:nvPicPr>
                  <p:cNvPr id="19" name="Imagen 18"/>
                  <p:cNvPicPr>
                    <a:picLocks noChangeAspect="1"/>
                  </p:cNvPicPr>
                  <p:nvPr/>
                </p:nvPicPr>
                <p:blipFill rotWithShape="1">
                  <a:blip r:embed="rId9" cstate="screen"/>
                  <a:srcRect/>
                  <a:stretch>
                    <a:fillRect/>
                  </a:stretch>
                </p:blipFill>
                <p:spPr>
                  <a:xfrm rot="1424126">
                    <a:off x="1472390" y="2526715"/>
                    <a:ext cx="1065864" cy="936792"/>
                  </a:xfrm>
                  <a:prstGeom prst="rect">
                    <a:avLst/>
                  </a:prstGeom>
                </p:spPr>
              </p:pic>
              <p:pic>
                <p:nvPicPr>
                  <p:cNvPr id="21" name="Imagen 20"/>
                  <p:cNvPicPr>
                    <a:picLocks noChangeAspect="1"/>
                  </p:cNvPicPr>
                  <p:nvPr/>
                </p:nvPicPr>
                <p:blipFill rotWithShape="1">
                  <a:blip r:embed="rId10" cstate="screen"/>
                  <a:srcRect/>
                  <a:stretch>
                    <a:fillRect/>
                  </a:stretch>
                </p:blipFill>
                <p:spPr>
                  <a:xfrm>
                    <a:off x="1808972" y="2158244"/>
                    <a:ext cx="1006272" cy="983810"/>
                  </a:xfrm>
                  <a:prstGeom prst="rect">
                    <a:avLst/>
                  </a:prstGeom>
                </p:spPr>
              </p:pic>
              <p:pic>
                <p:nvPicPr>
                  <p:cNvPr id="22" name="Imagen 21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9560"/>
                  <a:stretch>
                    <a:fillRect/>
                  </a:stretch>
                </p:blipFill>
                <p:spPr>
                  <a:xfrm rot="785107">
                    <a:off x="2609999" y="2339035"/>
                    <a:ext cx="455095" cy="1276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upo 39"/>
                <p:cNvGrpSpPr/>
                <p:nvPr/>
              </p:nvGrpSpPr>
              <p:grpSpPr>
                <a:xfrm>
                  <a:off x="3785647" y="1125658"/>
                  <a:ext cx="2582659" cy="1264080"/>
                  <a:chOff x="4942226" y="393381"/>
                  <a:chExt cx="2582659" cy="1264080"/>
                </a:xfrm>
              </p:grpSpPr>
              <p:pic>
                <p:nvPicPr>
                  <p:cNvPr id="29" name="Imagen 28"/>
                  <p:cNvPicPr>
                    <a:picLocks noChangeAspect="1"/>
                  </p:cNvPicPr>
                  <p:nvPr/>
                </p:nvPicPr>
                <p:blipFill>
                  <a:blip r:embed="rId12" cstate="hq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4942226" y="393381"/>
                    <a:ext cx="2582659" cy="1264080"/>
                  </a:xfrm>
                  <a:prstGeom prst="rect">
                    <a:avLst/>
                  </a:prstGeom>
                </p:spPr>
              </p:pic>
              <p:pic>
                <p:nvPicPr>
                  <p:cNvPr id="15" name="Imagen 14"/>
                  <p:cNvPicPr>
                    <a:picLocks noChangeAspect="1"/>
                  </p:cNvPicPr>
                  <p:nvPr/>
                </p:nvPicPr>
                <p:blipFill>
                  <a:blip r:embed="rId13" cstate="screen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bright="-2600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6000" y="806982"/>
                    <a:ext cx="769417" cy="7114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30" name="CuadroTexto 29"/>
                  <p:cNvSpPr txBox="1"/>
                  <p:nvPr/>
                </p:nvSpPr>
                <p:spPr>
                  <a:xfrm>
                    <a:off x="5408275" y="512407"/>
                    <a:ext cx="591829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s-MX" sz="4800" b="1" dirty="0">
                        <a:solidFill>
                          <a:srgbClr val="4A8522"/>
                        </a:solidFill>
                        <a:latin typeface="Agency FB" panose="020B0503020202020204" pitchFamily="34" charset="0"/>
                      </a:rPr>
                      <a:t>IA</a:t>
                    </a:r>
                  </a:p>
                </p:txBody>
              </p:sp>
              <p:sp>
                <p:nvSpPr>
                  <p:cNvPr id="39" name="CuadroTexto 38"/>
                  <p:cNvSpPr txBox="1"/>
                  <p:nvPr/>
                </p:nvSpPr>
                <p:spPr>
                  <a:xfrm>
                    <a:off x="5133772" y="1053997"/>
                    <a:ext cx="115768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s-MX" sz="2800" b="1" dirty="0">
                        <a:solidFill>
                          <a:srgbClr val="4A8522"/>
                        </a:solidFill>
                        <a:latin typeface="Agency FB" panose="020B0503020202020204" pitchFamily="34" charset="0"/>
                      </a:rPr>
                      <a:t>Asistido</a:t>
                    </a:r>
                    <a:endPara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endParaRPr>
                  </a:p>
                </p:txBody>
              </p:sp>
            </p:grpSp>
            <p:pic>
              <p:nvPicPr>
                <p:cNvPr id="1026" name="Picture 2" descr="Icono de Capacitación SBTS2018 Outline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276084" y="3159788"/>
                  <a:ext cx="1091739" cy="10917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042" name="Grupo 1041"/>
                <p:cNvGrpSpPr/>
                <p:nvPr/>
              </p:nvGrpSpPr>
              <p:grpSpPr>
                <a:xfrm rot="21259400">
                  <a:off x="454044" y="2779521"/>
                  <a:ext cx="1856802" cy="1823029"/>
                  <a:chOff x="2477303" y="3574940"/>
                  <a:chExt cx="1926483" cy="1891442"/>
                </a:xfrm>
              </p:grpSpPr>
              <p:pic>
                <p:nvPicPr>
                  <p:cNvPr id="1038" name="Imagen 1037"/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 rot="2251594">
                    <a:off x="3496222" y="4254154"/>
                    <a:ext cx="907564" cy="1212228"/>
                  </a:xfrm>
                  <a:prstGeom prst="rect">
                    <a:avLst/>
                  </a:prstGeom>
                </p:spPr>
              </p:pic>
              <p:sp>
                <p:nvSpPr>
                  <p:cNvPr id="1041" name="Trapecio 1040"/>
                  <p:cNvSpPr/>
                  <p:nvPr/>
                </p:nvSpPr>
                <p:spPr>
                  <a:xfrm rot="18441939">
                    <a:off x="2833691" y="4225640"/>
                    <a:ext cx="1136752" cy="470587"/>
                  </a:xfrm>
                  <a:prstGeom prst="trapezoid">
                    <a:avLst>
                      <a:gd name="adj" fmla="val 123529"/>
                    </a:avLst>
                  </a:prstGeom>
                  <a:gradFill flip="none" rotWithShape="1">
                    <a:gsLst>
                      <a:gs pos="0">
                        <a:srgbClr val="548C2E"/>
                      </a:gs>
                      <a:gs pos="62000">
                        <a:schemeClr val="accent6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dirty="0"/>
                  </a:p>
                </p:txBody>
              </p:sp>
              <p:pic>
                <p:nvPicPr>
                  <p:cNvPr id="1040" name="Gráfico 1039" descr="Satellite contorno"/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2477303" y="3574940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0" name="CuadroTexto 19"/>
              <p:cNvSpPr txBox="1"/>
              <p:nvPr/>
            </p:nvSpPr>
            <p:spPr>
              <a:xfrm>
                <a:off x="5511135" y="958174"/>
                <a:ext cx="1052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20995" algn="l"/>
                  </a:tabLst>
                </a:pPr>
                <a:r>
                  <a:rPr lang="es-MX" sz="2400" dirty="0">
                    <a:solidFill>
                      <a:schemeClr val="accent6">
                        <a:lumMod val="50000"/>
                      </a:schemeClr>
                    </a:solidFill>
                    <a:latin typeface="Agency FB" panose="020B0503020202020204" pitchFamily="34" charset="77"/>
                  </a:rPr>
                  <a:t>Dónde?</a:t>
                </a:r>
              </a:p>
            </p:txBody>
          </p:sp>
          <p:sp>
            <p:nvSpPr>
              <p:cNvPr id="27" name="CuadroTexto 26"/>
              <p:cNvSpPr txBox="1"/>
              <p:nvPr/>
            </p:nvSpPr>
            <p:spPr>
              <a:xfrm>
                <a:off x="5948219" y="1388854"/>
                <a:ext cx="12383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20995" algn="l"/>
                  </a:tabLst>
                </a:pPr>
                <a:r>
                  <a:rPr lang="es-MX" sz="2400" dirty="0">
                    <a:solidFill>
                      <a:schemeClr val="accent6">
                        <a:lumMod val="50000"/>
                      </a:schemeClr>
                    </a:solidFill>
                    <a:latin typeface="Agency FB" panose="020B0503020202020204" pitchFamily="34" charset="77"/>
                  </a:rPr>
                  <a:t>Cuándo?</a:t>
                </a:r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6382248" y="1839355"/>
                <a:ext cx="1489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5420995" algn="l"/>
                  </a:tabLst>
                </a:pPr>
                <a:r>
                  <a:rPr lang="es-MX" sz="2400" dirty="0">
                    <a:solidFill>
                      <a:schemeClr val="accent6">
                        <a:lumMod val="50000"/>
                      </a:schemeClr>
                    </a:solidFill>
                    <a:latin typeface="Agency FB" panose="020B0503020202020204" pitchFamily="34" charset="77"/>
                  </a:rPr>
                  <a:t>Cuánto?</a:t>
                </a:r>
              </a:p>
            </p:txBody>
          </p:sp>
          <p:grpSp>
            <p:nvGrpSpPr>
              <p:cNvPr id="37" name="Grupo 36"/>
              <p:cNvGrpSpPr/>
              <p:nvPr/>
            </p:nvGrpSpPr>
            <p:grpSpPr>
              <a:xfrm>
                <a:off x="5295055" y="1357391"/>
                <a:ext cx="1219036" cy="241300"/>
                <a:chOff x="5272598" y="1388854"/>
                <a:chExt cx="1219036" cy="241300"/>
              </a:xfrm>
            </p:grpSpPr>
            <p:cxnSp>
              <p:nvCxnSpPr>
                <p:cNvPr id="32" name="Conector recto 31"/>
                <p:cNvCxnSpPr/>
                <p:nvPr/>
              </p:nvCxnSpPr>
              <p:spPr>
                <a:xfrm>
                  <a:off x="5518489" y="1388854"/>
                  <a:ext cx="973145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cto 32"/>
                <p:cNvCxnSpPr/>
                <p:nvPr/>
              </p:nvCxnSpPr>
              <p:spPr>
                <a:xfrm flipV="1">
                  <a:off x="5325398" y="1388854"/>
                  <a:ext cx="193091" cy="180187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Elipse 35"/>
                <p:cNvSpPr/>
                <p:nvPr/>
              </p:nvSpPr>
              <p:spPr>
                <a:xfrm>
                  <a:off x="5272598" y="1540773"/>
                  <a:ext cx="89381" cy="8938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38" name="Grupo 37"/>
              <p:cNvGrpSpPr/>
              <p:nvPr/>
            </p:nvGrpSpPr>
            <p:grpSpPr>
              <a:xfrm>
                <a:off x="5764502" y="1790098"/>
                <a:ext cx="1219036" cy="241300"/>
                <a:chOff x="5272598" y="1388854"/>
                <a:chExt cx="1219036" cy="241300"/>
              </a:xfrm>
            </p:grpSpPr>
            <p:cxnSp>
              <p:nvCxnSpPr>
                <p:cNvPr id="41" name="Conector recto 40"/>
                <p:cNvCxnSpPr/>
                <p:nvPr/>
              </p:nvCxnSpPr>
              <p:spPr>
                <a:xfrm>
                  <a:off x="5518489" y="1388854"/>
                  <a:ext cx="973145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cto 42"/>
                <p:cNvCxnSpPr/>
                <p:nvPr/>
              </p:nvCxnSpPr>
              <p:spPr>
                <a:xfrm flipV="1">
                  <a:off x="5325398" y="1388854"/>
                  <a:ext cx="193091" cy="180187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Elipse 43"/>
                <p:cNvSpPr/>
                <p:nvPr/>
              </p:nvSpPr>
              <p:spPr>
                <a:xfrm>
                  <a:off x="5272598" y="1540773"/>
                  <a:ext cx="89381" cy="8938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grpSp>
            <p:nvGrpSpPr>
              <p:cNvPr id="45" name="Grupo 44"/>
              <p:cNvGrpSpPr/>
              <p:nvPr/>
            </p:nvGrpSpPr>
            <p:grpSpPr>
              <a:xfrm>
                <a:off x="6184962" y="2243216"/>
                <a:ext cx="1541890" cy="241300"/>
                <a:chOff x="5272598" y="1388854"/>
                <a:chExt cx="1541890" cy="241300"/>
              </a:xfrm>
            </p:grpSpPr>
            <p:cxnSp>
              <p:nvCxnSpPr>
                <p:cNvPr id="46" name="Conector recto 45"/>
                <p:cNvCxnSpPr/>
                <p:nvPr/>
              </p:nvCxnSpPr>
              <p:spPr>
                <a:xfrm>
                  <a:off x="5518488" y="1388854"/>
                  <a:ext cx="1296000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46"/>
                <p:cNvCxnSpPr/>
                <p:nvPr/>
              </p:nvCxnSpPr>
              <p:spPr>
                <a:xfrm flipV="1">
                  <a:off x="5325398" y="1388854"/>
                  <a:ext cx="193091" cy="180187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Elipse 47"/>
                <p:cNvSpPr/>
                <p:nvPr/>
              </p:nvSpPr>
              <p:spPr>
                <a:xfrm>
                  <a:off x="5272598" y="1540773"/>
                  <a:ext cx="89381" cy="89381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44727D98-D141-4CC6-BA93-34940892D05E}"/>
                </a:ext>
              </a:extLst>
            </p:cNvPr>
            <p:cNvSpPr/>
            <p:nvPr/>
          </p:nvSpPr>
          <p:spPr>
            <a:xfrm rot="19902330">
              <a:off x="2198804" y="3156351"/>
              <a:ext cx="1483896" cy="4571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CF8F559E-A9AD-41D7-BA22-A2829D06C352}"/>
                </a:ext>
              </a:extLst>
            </p:cNvPr>
            <p:cNvSpPr/>
            <p:nvPr/>
          </p:nvSpPr>
          <p:spPr>
            <a:xfrm rot="1697670" flipH="1">
              <a:off x="6084864" y="3165768"/>
              <a:ext cx="1483896" cy="4571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DF8B5688-E28F-414C-AF8D-DBE6183AA25F}"/>
                </a:ext>
              </a:extLst>
            </p:cNvPr>
            <p:cNvSpPr/>
            <p:nvPr/>
          </p:nvSpPr>
          <p:spPr>
            <a:xfrm rot="18180312">
              <a:off x="3958667" y="3158885"/>
              <a:ext cx="720000" cy="4571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2C892850-5965-4F68-8FA6-C2D7A2A04985}"/>
                </a:ext>
              </a:extLst>
            </p:cNvPr>
            <p:cNvSpPr/>
            <p:nvPr/>
          </p:nvSpPr>
          <p:spPr>
            <a:xfrm rot="3419688" flipH="1">
              <a:off x="5163753" y="3166744"/>
              <a:ext cx="720000" cy="4571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1616305" y="-1701079"/>
            <a:ext cx="1076960" cy="4442899"/>
            <a:chOff x="383" y="1319"/>
            <a:chExt cx="1696" cy="9141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06" y="4908"/>
              <a:ext cx="887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QUÉ HACE POR NOSOTROS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Freeform 10"/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/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/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/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/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/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/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/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/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/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/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/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/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/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/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/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/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/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/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/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/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/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/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/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/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/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/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/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/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/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/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/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/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4" name="Rectángulo 83"/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/>
          <p:cNvSpPr txBox="1"/>
          <p:nvPr/>
        </p:nvSpPr>
        <p:spPr>
          <a:xfrm>
            <a:off x="4134368" y="975377"/>
            <a:ext cx="428194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Crear plan de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Análisis de la fase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Necesidads hídricas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Monitoreo y control constante</a:t>
            </a:r>
          </a:p>
        </p:txBody>
      </p:sp>
      <p:sp>
        <p:nvSpPr>
          <p:cNvPr id="30" name="Freeform 26"/>
          <p:cNvSpPr/>
          <p:nvPr/>
        </p:nvSpPr>
        <p:spPr>
          <a:xfrm>
            <a:off x="3360265" y="614788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21" name="Grupo 20"/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15" name="Grupo 14"/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16" name="Grupo 15"/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265952" y="1701926"/>
            <a:ext cx="4337828" cy="4324059"/>
            <a:chOff x="1268102" y="490595"/>
            <a:chExt cx="7670287" cy="764594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6" name="Trapecio 5"/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" name="Gráfico 9" descr="Satellite contorno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pic>
        <p:nvPicPr>
          <p:cNvPr id="41" name="Imagen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6650002" y="3216995"/>
            <a:ext cx="4260597" cy="3106342"/>
            <a:chOff x="4643943" y="3265877"/>
            <a:chExt cx="4260597" cy="3106342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/>
            <a:srcRect l="22898" t="10170" r="22629" b="10105"/>
            <a:stretch>
              <a:fillRect/>
            </a:stretch>
          </p:blipFill>
          <p:spPr>
            <a:xfrm>
              <a:off x="4643943" y="3265877"/>
              <a:ext cx="1819248" cy="3106342"/>
            </a:xfrm>
            <a:prstGeom prst="rect">
              <a:avLst/>
            </a:prstGeom>
            <a:effectLst>
              <a:glow rad="50800">
                <a:schemeClr val="bg1">
                  <a:alpha val="87000"/>
                </a:schemeClr>
              </a:glow>
            </a:effectLst>
          </p:spPr>
        </p:pic>
        <p:cxnSp>
          <p:nvCxnSpPr>
            <p:cNvPr id="13" name="Conector recto 12"/>
            <p:cNvCxnSpPr/>
            <p:nvPr/>
          </p:nvCxnSpPr>
          <p:spPr>
            <a:xfrm>
              <a:off x="6289168" y="5813886"/>
              <a:ext cx="2304000" cy="0"/>
            </a:xfrm>
            <a:prstGeom prst="line">
              <a:avLst/>
            </a:prstGeom>
            <a:ln w="38100"/>
            <a:effectLst>
              <a:glow rad="76200">
                <a:schemeClr val="bg1"/>
              </a:glo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6505850" y="5241780"/>
              <a:ext cx="0" cy="475713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  <a:effectLst>
              <a:glow rad="76200">
                <a:schemeClr val="bg1"/>
              </a:glo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CuadroTexto 15"/>
            <p:cNvSpPr txBox="1"/>
            <p:nvPr/>
          </p:nvSpPr>
          <p:spPr>
            <a:xfrm>
              <a:off x="6663847" y="5423849"/>
              <a:ext cx="2240693" cy="784830"/>
            </a:xfrm>
            <a:prstGeom prst="rect">
              <a:avLst/>
            </a:prstGeom>
            <a:noFill/>
            <a:effectLst>
              <a:glow rad="127000">
                <a:srgbClr val="FFFF00"/>
              </a:glow>
            </a:effectLst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Profundidad efectiva</a:t>
              </a:r>
            </a:p>
            <a:p>
              <a:pPr>
                <a:spcAft>
                  <a:spcPts val="600"/>
                </a:spcAft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90% consumo</a:t>
              </a:r>
            </a:p>
          </p:txBody>
        </p:sp>
      </p:grp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8"/>
          <a:srcRect t="16426"/>
          <a:stretch>
            <a:fillRect/>
          </a:stretch>
        </p:blipFill>
        <p:spPr>
          <a:xfrm rot="1782597">
            <a:off x="11051659" y="2880929"/>
            <a:ext cx="905735" cy="3511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 rot="1365517">
                <a:off x="7755747" y="1266361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65517">
                <a:off x="7755747" y="1266361"/>
                <a:ext cx="4176008" cy="731739"/>
              </a:xfrm>
              <a:prstGeom prst="rect">
                <a:avLst/>
              </a:prstGeom>
              <a:blipFill rotWithShape="1">
                <a:blip r:embed="rId9"/>
                <a:stretch>
                  <a:fillRect l="110" t="-108671" r="-1153" b="-115971"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 rot="20483555">
                <a:off x="9344383" y="2766391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3555">
                <a:off x="9344383" y="2766391"/>
                <a:ext cx="1814840" cy="846578"/>
              </a:xfrm>
              <a:prstGeom prst="rect">
                <a:avLst/>
              </a:prstGeom>
              <a:blipFill rotWithShape="1">
                <a:blip r:embed="rId10"/>
                <a:stretch>
                  <a:fillRect l="-5723" t="-33493" r="-8657" b="-39776"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oogle Shape;123;p6"/>
          <p:cNvGrpSpPr/>
          <p:nvPr/>
        </p:nvGrpSpPr>
        <p:grpSpPr>
          <a:xfrm rot="5400000">
            <a:off x="1443274" y="-1528047"/>
            <a:ext cx="1076960" cy="4096838"/>
            <a:chOff x="383" y="2031"/>
            <a:chExt cx="1696" cy="8429"/>
          </a:xfrm>
        </p:grpSpPr>
        <p:sp>
          <p:nvSpPr>
            <p:cNvPr id="1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CÓMO FUNCIONA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9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3573309" y="-3513924"/>
            <a:ext cx="1076960" cy="8067298"/>
            <a:chOff x="382" y="704"/>
            <a:chExt cx="1696" cy="9528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515" y="4601"/>
              <a:ext cx="9489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 LOS PRODUCTORES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224055" y="1219612"/>
            <a:ext cx="6663574" cy="5373026"/>
            <a:chOff x="1026941" y="1257939"/>
            <a:chExt cx="6518654" cy="5256172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478161" cy="5256172"/>
              <a:chOff x="1067434" y="1314211"/>
              <a:chExt cx="6478161" cy="5256172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743244" y="2490709"/>
                <a:ext cx="5802351" cy="4079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25395" algn="l"/>
                  </a:tabLst>
                </a:pPr>
                <a:endParaRPr lang="es-MX" sz="10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7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3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4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6" cstate="screen"/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3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rcRect r="50000"/>
          <a:stretch>
            <a:fillRect/>
          </a:stretch>
        </p:blipFill>
        <p:spPr>
          <a:xfrm>
            <a:off x="8145438" y="781115"/>
            <a:ext cx="3161807" cy="26478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rcRect l="50000"/>
          <a:stretch>
            <a:fillRect/>
          </a:stretch>
        </p:blipFill>
        <p:spPr>
          <a:xfrm>
            <a:off x="8145438" y="3776358"/>
            <a:ext cx="3161807" cy="2647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2057398" y="846825"/>
            <a:ext cx="7449606" cy="5656472"/>
            <a:chOff x="3814764" y="944316"/>
            <a:chExt cx="7449606" cy="5656472"/>
          </a:xfrm>
        </p:grpSpPr>
        <p:grpSp>
          <p:nvGrpSpPr>
            <p:cNvPr id="7" name="Grupo 6"/>
            <p:cNvGrpSpPr/>
            <p:nvPr/>
          </p:nvGrpSpPr>
          <p:grpSpPr>
            <a:xfrm>
              <a:off x="3814764" y="944316"/>
              <a:ext cx="7407460" cy="5329813"/>
              <a:chOff x="3930324" y="583635"/>
              <a:chExt cx="7407460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3930324" y="1987064"/>
                <a:ext cx="2496334" cy="2746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Dónde?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Cuándo?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 panose="020B0604020202020204"/>
                  </a:rPr>
                  <a:t>Cuánto?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2" name="CuadroTexto 1"/>
            <p:cNvSpPr txBox="1"/>
            <p:nvPr/>
          </p:nvSpPr>
          <p:spPr>
            <a:xfrm>
              <a:off x="9963949" y="1645585"/>
              <a:ext cx="1300421" cy="4955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SUELO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SISTEMA DE RIEGO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CLIMA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PRODUCTORES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59349" y="1437390"/>
            <a:ext cx="7939622" cy="5057076"/>
            <a:chOff x="1062194" y="1404926"/>
            <a:chExt cx="7939622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6240870" cy="5057076"/>
              <a:chOff x="677092" y="1093181"/>
              <a:chExt cx="6240870" cy="5057076"/>
            </a:xfrm>
          </p:grpSpPr>
          <p:graphicFrame>
            <p:nvGraphicFramePr>
              <p:cNvPr id="7" name="Gráfico 6"/>
              <p:cNvGraphicFramePr/>
              <p:nvPr/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259739" y="5272556"/>
                <a:ext cx="2658223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Pequeños y medianos productores</a:t>
                </a:r>
                <a:endParaRPr lang="es-MX" sz="2000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Grandes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49" name="Grupo 48"/>
          <p:cNvGrpSpPr/>
          <p:nvPr/>
        </p:nvGrpSpPr>
        <p:grpSpPr>
          <a:xfrm>
            <a:off x="6964177" y="625220"/>
            <a:ext cx="4396969" cy="4971590"/>
            <a:chOff x="7530220" y="635422"/>
            <a:chExt cx="4396969" cy="4971590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/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 DEMANDA</a:t>
              </a:r>
            </a:p>
          </p:txBody>
        </p:sp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/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ALTOS REQUERIMIENTOS</a:t>
              </a:r>
            </a:p>
          </p:txBody>
        </p:sp>
        <p:sp>
          <p:nvSpPr>
            <p:cNvPr id="48" name="Abrir corchete 47"/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oogle Shape;123;p6"/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Modelo</a:t>
              </a: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 de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negocio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MERCADO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1896</Words>
  <Application>Microsoft Office PowerPoint</Application>
  <PresentationFormat>Panorámica</PresentationFormat>
  <Paragraphs>198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Cambria Math</vt:lpstr>
      <vt:lpstr>Arial</vt:lpstr>
      <vt:lpstr>Calibri</vt:lpstr>
      <vt:lpstr>Wingdings</vt:lpstr>
      <vt:lpstr>Segoe UI</vt:lpstr>
      <vt:lpstr>Quattrocento Sans</vt:lpstr>
      <vt:lpstr>Mistral</vt:lpstr>
      <vt:lpstr>Agency FB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219</cp:revision>
  <dcterms:created xsi:type="dcterms:W3CDTF">2019-10-25T01:32:00Z</dcterms:created>
  <dcterms:modified xsi:type="dcterms:W3CDTF">2026-01-27T21:14:01Z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2058-12.2.0.19307</vt:lpwstr>
  </property>
  <property fmtid="{D5CDD505-2E9C-101B-9397-08002B2CF9AE}" pid="3" name="ICV">
    <vt:lpwstr>B0F6ACB474EE4F85AE74374C916D465D_12</vt:lpwstr>
  </property>
</Properties>
</file>